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064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252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752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363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860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469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443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84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220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878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023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151B8-1674-4545-A9ED-430782899D05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9F2E2-D99F-47EF-88CE-29F3BB272F3C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7" y="0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6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ryrXAGY1d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75657" y="3575913"/>
            <a:ext cx="9144000" cy="1655762"/>
          </a:xfrm>
        </p:spPr>
        <p:txBody>
          <a:bodyPr>
            <a:normAutofit/>
          </a:bodyPr>
          <a:lstStyle/>
          <a:p>
            <a:r>
              <a:rPr lang="hr-HR" sz="3200" dirty="0" smtClean="0"/>
              <a:t>Starost i građa Zemlje</a:t>
            </a:r>
            <a:endParaRPr lang="hr-HR" sz="3200" dirty="0"/>
          </a:p>
        </p:txBody>
      </p:sp>
      <p:sp>
        <p:nvSpPr>
          <p:cNvPr id="5" name="Pravokutnik 4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PLANET ZEMLJA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382" y="1082098"/>
            <a:ext cx="10515600" cy="1325563"/>
          </a:xfrm>
        </p:spPr>
        <p:txBody>
          <a:bodyPr/>
          <a:lstStyle/>
          <a:p>
            <a:r>
              <a:rPr lang="hr-HR" b="1" dirty="0"/>
              <a:t>Pacifički vatreni prsten</a:t>
            </a:r>
            <a:r>
              <a:rPr lang="hr-HR" dirty="0"/>
              <a:t> (ili Tihooceanski vatreni prsten).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6700" y="2827148"/>
            <a:ext cx="10515600" cy="4351338"/>
          </a:xfrm>
        </p:spPr>
        <p:txBody>
          <a:bodyPr/>
          <a:lstStyle/>
          <a:p>
            <a:r>
              <a:rPr lang="hr-HR" dirty="0"/>
              <a:t>p</a:t>
            </a:r>
            <a:r>
              <a:rPr lang="hr-HR" dirty="0" smtClean="0"/>
              <a:t>rostor Tihog oceana </a:t>
            </a:r>
          </a:p>
          <a:p>
            <a:pPr marL="0" indent="0">
              <a:buNone/>
            </a:pPr>
            <a:r>
              <a:rPr lang="hr-HR" dirty="0" smtClean="0"/>
              <a:t>gdje se na njegovim </a:t>
            </a:r>
          </a:p>
          <a:p>
            <a:pPr marL="0" indent="0">
              <a:buNone/>
            </a:pPr>
            <a:r>
              <a:rPr lang="hr-HR" dirty="0" smtClean="0"/>
              <a:t>rubovima ( granicama </a:t>
            </a:r>
          </a:p>
          <a:p>
            <a:pPr marL="0" indent="0">
              <a:buNone/>
            </a:pPr>
            <a:r>
              <a:rPr lang="hr-HR" dirty="0" err="1" smtClean="0"/>
              <a:t>litosfernih</a:t>
            </a:r>
            <a:r>
              <a:rPr lang="hr-HR" dirty="0" smtClean="0"/>
              <a:t> ploča ) često</a:t>
            </a:r>
          </a:p>
          <a:p>
            <a:pPr marL="0" indent="0">
              <a:buNone/>
            </a:pPr>
            <a:r>
              <a:rPr lang="hr-HR" dirty="0" smtClean="0"/>
              <a:t>javljaju vulkani i potresi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1744879"/>
            <a:ext cx="7648575" cy="50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2440" y="826679"/>
            <a:ext cx="10515600" cy="1325563"/>
          </a:xfrm>
        </p:spPr>
        <p:txBody>
          <a:bodyPr/>
          <a:lstStyle/>
          <a:p>
            <a:r>
              <a:rPr lang="hr-HR" b="1" dirty="0" smtClean="0"/>
              <a:t>Zemljina unutrašnjost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6943" y="2043338"/>
            <a:ext cx="10515600" cy="4351338"/>
          </a:xfrm>
        </p:spPr>
        <p:txBody>
          <a:bodyPr/>
          <a:lstStyle/>
          <a:p>
            <a:r>
              <a:rPr lang="hr-HR" dirty="0" smtClean="0"/>
              <a:t>Zemlja se kao planet oblikovala prije oko 4,6 milijardi godina.</a:t>
            </a:r>
          </a:p>
          <a:p>
            <a:r>
              <a:rPr lang="hr-HR" dirty="0" smtClean="0"/>
              <a:t>Građena je </a:t>
            </a:r>
            <a:r>
              <a:rPr lang="hr-HR" dirty="0" err="1" smtClean="0"/>
              <a:t>lupinasto</a:t>
            </a:r>
            <a:r>
              <a:rPr lang="hr-HR" dirty="0" smtClean="0"/>
              <a:t>, u slojevima:</a:t>
            </a:r>
          </a:p>
          <a:p>
            <a:pPr marL="0" indent="0">
              <a:buNone/>
            </a:pPr>
            <a:r>
              <a:rPr lang="hr-HR" b="1" dirty="0" smtClean="0"/>
              <a:t>               1. kora</a:t>
            </a:r>
          </a:p>
          <a:p>
            <a:pPr marL="0" indent="0">
              <a:buNone/>
            </a:pPr>
            <a:r>
              <a:rPr lang="hr-HR" b="1" dirty="0" smtClean="0"/>
              <a:t>               2. plašt - gornji</a:t>
            </a:r>
          </a:p>
          <a:p>
            <a:pPr marL="0" indent="0">
              <a:buNone/>
            </a:pPr>
            <a:r>
              <a:rPr lang="hr-HR" b="1" dirty="0" smtClean="0"/>
              <a:t>                             - donji</a:t>
            </a:r>
          </a:p>
          <a:p>
            <a:pPr marL="0" indent="0">
              <a:buNone/>
            </a:pPr>
            <a:r>
              <a:rPr lang="hr-HR" b="1" dirty="0" smtClean="0"/>
              <a:t>               3. jezgra - vanjska</a:t>
            </a:r>
          </a:p>
          <a:p>
            <a:pPr marL="0" indent="0">
              <a:buNone/>
            </a:pPr>
            <a:r>
              <a:rPr lang="hr-HR" b="1" dirty="0" smtClean="0"/>
              <a:t>                               - unutarnja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0" y="2579425"/>
            <a:ext cx="3997234" cy="41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791" y="1164030"/>
            <a:ext cx="3279723" cy="494766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435635" y="2139204"/>
            <a:ext cx="40669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Građu Zemljine unutrašnjosti </a:t>
            </a:r>
          </a:p>
          <a:p>
            <a:r>
              <a:rPr lang="hr-HR" dirty="0" smtClean="0"/>
              <a:t>proučavaju geofizičari, a najviše </a:t>
            </a:r>
          </a:p>
          <a:p>
            <a:r>
              <a:rPr lang="hr-HR" dirty="0" smtClean="0"/>
              <a:t>su saznali mjereći rasprostiranje </a:t>
            </a:r>
          </a:p>
          <a:p>
            <a:r>
              <a:rPr lang="hr-HR" dirty="0" smtClean="0"/>
              <a:t>i brzinu potresnih valova. </a:t>
            </a:r>
          </a:p>
          <a:p>
            <a:r>
              <a:rPr lang="hr-HR" dirty="0" smtClean="0"/>
              <a:t>Poznavanju građe Zemljine </a:t>
            </a:r>
          </a:p>
          <a:p>
            <a:r>
              <a:rPr lang="hr-HR" dirty="0" smtClean="0"/>
              <a:t>unutrašnjosti znatno je pridonio </a:t>
            </a:r>
          </a:p>
          <a:p>
            <a:r>
              <a:rPr lang="hr-HR" dirty="0" smtClean="0"/>
              <a:t>hrvatski </a:t>
            </a:r>
            <a:r>
              <a:rPr lang="hr-HR" b="1" dirty="0" smtClean="0"/>
              <a:t>geofizičar Andrija Mohorovičić</a:t>
            </a:r>
            <a:r>
              <a:rPr lang="hr-HR" dirty="0" smtClean="0"/>
              <a:t>, koji je svjetsku slavu stekao otkrićem </a:t>
            </a:r>
          </a:p>
          <a:p>
            <a:r>
              <a:rPr lang="hr-HR" dirty="0" smtClean="0"/>
              <a:t>granice između Zemljine kore </a:t>
            </a:r>
          </a:p>
          <a:p>
            <a:r>
              <a:rPr lang="hr-HR" dirty="0" smtClean="0"/>
              <a:t>i plašta koja se danas naziva </a:t>
            </a:r>
          </a:p>
          <a:p>
            <a:r>
              <a:rPr lang="hr-HR" b="1" dirty="0" smtClean="0"/>
              <a:t>Mohorovičićev diskontinuitet </a:t>
            </a:r>
          </a:p>
          <a:p>
            <a:r>
              <a:rPr lang="hr-HR" dirty="0" smtClean="0"/>
              <a:t>(ili kraće </a:t>
            </a:r>
            <a:r>
              <a:rPr lang="hr-HR" dirty="0" err="1" smtClean="0"/>
              <a:t>Moho</a:t>
            </a:r>
            <a:r>
              <a:rPr lang="hr-HR" dirty="0" smtClean="0"/>
              <a:t>).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1814791" y="62133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Andrija Mohorovičić (1857. – 1936.) 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5" y="1138014"/>
            <a:ext cx="6217958" cy="54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5983" y="844097"/>
            <a:ext cx="10515600" cy="1325563"/>
          </a:xfrm>
        </p:spPr>
        <p:txBody>
          <a:bodyPr/>
          <a:lstStyle/>
          <a:p>
            <a:r>
              <a:rPr lang="hr-HR" b="1" dirty="0" smtClean="0"/>
              <a:t>Vrste stijena na Zemlji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27" y="3064201"/>
            <a:ext cx="3846882" cy="25635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86" y="2979592"/>
            <a:ext cx="4110444" cy="27328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060" y="2552702"/>
            <a:ext cx="4988622" cy="3324449"/>
          </a:xfrm>
          <a:prstGeom prst="rect">
            <a:avLst/>
          </a:prstGeom>
        </p:spPr>
      </p:pic>
      <p:sp>
        <p:nvSpPr>
          <p:cNvPr id="7" name="Pravokutni oblačić 6"/>
          <p:cNvSpPr/>
          <p:nvPr/>
        </p:nvSpPr>
        <p:spPr>
          <a:xfrm>
            <a:off x="600891" y="2030340"/>
            <a:ext cx="2668115" cy="108857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MAGMATSKE/VULKANSKE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Pravokutni oblačić 7"/>
          <p:cNvSpPr/>
          <p:nvPr/>
        </p:nvSpPr>
        <p:spPr>
          <a:xfrm>
            <a:off x="4539213" y="2082579"/>
            <a:ext cx="2668115" cy="108857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SEDIMENTNE/TALOŽNE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Pravokutni oblačić 9"/>
          <p:cNvSpPr/>
          <p:nvPr/>
        </p:nvSpPr>
        <p:spPr>
          <a:xfrm>
            <a:off x="8233528" y="2030340"/>
            <a:ext cx="3078906" cy="1088572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METAMORFNE/PREOBRAŽENE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567370" y="5485425"/>
            <a:ext cx="74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Bazalt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4869930" y="5356827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Vapnenac </a:t>
            </a:r>
            <a:endParaRPr lang="hr-HR" dirty="0"/>
          </a:p>
        </p:txBody>
      </p:sp>
      <p:sp>
        <p:nvSpPr>
          <p:cNvPr id="13" name="Pravokutnik 12"/>
          <p:cNvSpPr/>
          <p:nvPr/>
        </p:nvSpPr>
        <p:spPr>
          <a:xfrm>
            <a:off x="9439455" y="5213847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/>
              <a:t>Gnajs</a:t>
            </a:r>
            <a:endParaRPr lang="hr-HR" dirty="0"/>
          </a:p>
        </p:txBody>
      </p:sp>
      <p:sp>
        <p:nvSpPr>
          <p:cNvPr id="15" name="Rounded Rectangular Callout 6"/>
          <p:cNvSpPr/>
          <p:nvPr/>
        </p:nvSpPr>
        <p:spPr>
          <a:xfrm>
            <a:off x="4481946" y="5726159"/>
            <a:ext cx="3357563" cy="1000125"/>
          </a:xfrm>
          <a:prstGeom prst="wedgeRoundRectCallout">
            <a:avLst>
              <a:gd name="adj1" fmla="val 8173"/>
              <a:gd name="adj2" fmla="val -152194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tx1"/>
                </a:solidFill>
              </a:rPr>
              <a:t>Nastaju </a:t>
            </a:r>
            <a:r>
              <a:rPr lang="hr-HR" b="1" dirty="0">
                <a:solidFill>
                  <a:schemeClr val="tx1"/>
                </a:solidFill>
              </a:rPr>
              <a:t>skrućivanjem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smtClean="0">
                <a:solidFill>
                  <a:schemeClr val="tx1"/>
                </a:solidFill>
              </a:rPr>
              <a:t>nataloženih </a:t>
            </a:r>
            <a:r>
              <a:rPr lang="hr-HR" dirty="0">
                <a:solidFill>
                  <a:schemeClr val="tx1"/>
                </a:solidFill>
              </a:rPr>
              <a:t>čestica pijeska , praha i mulja ili </a:t>
            </a:r>
            <a:r>
              <a:rPr lang="hr-HR" dirty="0" err="1" smtClean="0">
                <a:solidFill>
                  <a:schemeClr val="tx1"/>
                </a:solidFill>
              </a:rPr>
              <a:t>ljušturica</a:t>
            </a:r>
            <a:r>
              <a:rPr lang="hr-HR" dirty="0" smtClean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</a:rPr>
              <a:t>uginulih biljaka i životinja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5"/>
          <p:cNvSpPr/>
          <p:nvPr/>
        </p:nvSpPr>
        <p:spPr>
          <a:xfrm>
            <a:off x="2423381" y="5726159"/>
            <a:ext cx="1571625" cy="928688"/>
          </a:xfrm>
          <a:prstGeom prst="wedgeRoundRectCallout">
            <a:avLst>
              <a:gd name="adj1" fmla="val -48866"/>
              <a:gd name="adj2" fmla="val -142479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tx1"/>
                </a:solidFill>
              </a:rPr>
              <a:t>Nastaju </a:t>
            </a:r>
            <a:r>
              <a:rPr lang="hr-HR" b="1" dirty="0">
                <a:solidFill>
                  <a:schemeClr val="tx1"/>
                </a:solidFill>
              </a:rPr>
              <a:t>hlađenjem</a:t>
            </a:r>
            <a:r>
              <a:rPr lang="hr-HR" dirty="0">
                <a:solidFill>
                  <a:schemeClr val="tx1"/>
                </a:solidFill>
              </a:rPr>
              <a:t> magme i lave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7"/>
          <p:cNvSpPr/>
          <p:nvPr/>
        </p:nvSpPr>
        <p:spPr>
          <a:xfrm>
            <a:off x="8185735" y="5583179"/>
            <a:ext cx="3214687" cy="1143000"/>
          </a:xfrm>
          <a:prstGeom prst="wedgeRoundRectCallout">
            <a:avLst>
              <a:gd name="adj1" fmla="val -17166"/>
              <a:gd name="adj2" fmla="val -123080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chemeClr val="tx1"/>
                </a:solidFill>
              </a:rPr>
              <a:t>Nastaju pod velikom </a:t>
            </a:r>
            <a:r>
              <a:rPr lang="hr-HR" b="1" dirty="0">
                <a:solidFill>
                  <a:schemeClr val="tx1"/>
                </a:solidFill>
              </a:rPr>
              <a:t>temperaturom ili tlakom </a:t>
            </a:r>
            <a:r>
              <a:rPr lang="hr-HR" dirty="0">
                <a:solidFill>
                  <a:schemeClr val="tx1"/>
                </a:solidFill>
                <a:sym typeface="Wingdings" pitchFamily="2" charset="2"/>
              </a:rPr>
              <a:t> vulkanske ili taložne stijene promijene izgled i svojstva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5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2" grpId="0"/>
      <p:bldP spid="13" grpId="0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874280"/>
            <a:ext cx="10515600" cy="1325563"/>
          </a:xfrm>
        </p:spPr>
        <p:txBody>
          <a:bodyPr/>
          <a:lstStyle/>
          <a:p>
            <a:r>
              <a:rPr lang="hr-HR" b="1" dirty="0" err="1" smtClean="0"/>
              <a:t>Litosferne</a:t>
            </a:r>
            <a:r>
              <a:rPr lang="hr-HR" b="1" dirty="0" smtClean="0"/>
              <a:t> ploče</a:t>
            </a:r>
            <a:endParaRPr lang="hr-HR" b="1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308263" y="2345171"/>
            <a:ext cx="10515600" cy="36492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 smtClean="0"/>
              <a:t>Zemljina kora+ </a:t>
            </a:r>
            <a:r>
              <a:rPr lang="hr-HR" sz="2400" dirty="0" err="1" smtClean="0"/>
              <a:t>gornj</a:t>
            </a:r>
            <a:r>
              <a:rPr lang="hr-HR" sz="2400" dirty="0" smtClean="0"/>
              <a:t> plašt </a:t>
            </a:r>
          </a:p>
          <a:p>
            <a:pPr marL="0" indent="0">
              <a:buNone/>
            </a:pPr>
            <a:r>
              <a:rPr lang="hr-HR" sz="2400" dirty="0" smtClean="0"/>
              <a:t>= </a:t>
            </a:r>
            <a:r>
              <a:rPr lang="hr-HR" sz="2400" b="1" dirty="0" smtClean="0"/>
              <a:t>LITOSFERA</a:t>
            </a:r>
          </a:p>
          <a:p>
            <a:pPr>
              <a:buFontTx/>
              <a:buChar char="-"/>
            </a:pPr>
            <a:r>
              <a:rPr lang="hr-HR" sz="2400" dirty="0" smtClean="0"/>
              <a:t>razlomljena je na desetak 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velikih i više manjih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</a:t>
            </a:r>
            <a:r>
              <a:rPr lang="hr-HR" sz="2400" b="1" dirty="0" err="1" smtClean="0"/>
              <a:t>litosfernih</a:t>
            </a:r>
            <a:r>
              <a:rPr lang="hr-HR" sz="2400" b="1" dirty="0" smtClean="0"/>
              <a:t> ploča</a:t>
            </a:r>
          </a:p>
          <a:p>
            <a:pPr>
              <a:buFontTx/>
              <a:buChar char="-"/>
            </a:pPr>
            <a:r>
              <a:rPr lang="hr-HR" sz="2400" dirty="0" smtClean="0"/>
              <a:t>razlikujemo: </a:t>
            </a:r>
          </a:p>
          <a:p>
            <a:pPr marL="0" indent="0">
              <a:buNone/>
            </a:pPr>
            <a:r>
              <a:rPr lang="hr-HR" sz="2400" b="1" dirty="0"/>
              <a:t> </a:t>
            </a:r>
            <a:r>
              <a:rPr lang="hr-HR" sz="2400" b="1" dirty="0" smtClean="0"/>
              <a:t>  oceanske</a:t>
            </a:r>
            <a:r>
              <a:rPr lang="hr-HR" sz="2400" dirty="0" smtClean="0"/>
              <a:t> i </a:t>
            </a:r>
            <a:r>
              <a:rPr lang="hr-HR" sz="2400" b="1" dirty="0" smtClean="0"/>
              <a:t>kontinentske</a:t>
            </a:r>
          </a:p>
          <a:p>
            <a:pPr marL="0" indent="0">
              <a:buNone/>
            </a:pPr>
            <a:r>
              <a:rPr lang="hr-HR" sz="2400" b="1" dirty="0"/>
              <a:t> </a:t>
            </a:r>
            <a:r>
              <a:rPr lang="hr-HR" sz="2400" b="1" dirty="0" smtClean="0"/>
              <a:t>  </a:t>
            </a:r>
            <a:r>
              <a:rPr lang="hr-HR" sz="2400" dirty="0" smtClean="0"/>
              <a:t> </a:t>
            </a:r>
            <a:r>
              <a:rPr lang="hr-HR" sz="2400" dirty="0" err="1" smtClean="0"/>
              <a:t>litosferne</a:t>
            </a:r>
            <a:r>
              <a:rPr lang="hr-HR" sz="2400" dirty="0" smtClean="0"/>
              <a:t> ploče</a:t>
            </a:r>
            <a:endParaRPr lang="hr-HR" sz="24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698" y="1153392"/>
            <a:ext cx="8090302" cy="57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3900" y="699243"/>
            <a:ext cx="10515600" cy="1325563"/>
          </a:xfrm>
        </p:spPr>
        <p:txBody>
          <a:bodyPr/>
          <a:lstStyle/>
          <a:p>
            <a:r>
              <a:rPr lang="hr-HR" b="1" dirty="0"/>
              <a:t>G</a:t>
            </a:r>
            <a:r>
              <a:rPr lang="hr-HR" b="1" dirty="0" smtClean="0"/>
              <a:t>ranice i gibanje </a:t>
            </a:r>
            <a:r>
              <a:rPr lang="hr-HR" b="1" dirty="0" err="1" smtClean="0"/>
              <a:t>litosfernih</a:t>
            </a:r>
            <a:r>
              <a:rPr lang="hr-HR" b="1" dirty="0" smtClean="0"/>
              <a:t> ploča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/>
              <a:t>litosferne</a:t>
            </a:r>
            <a:r>
              <a:rPr lang="hr-HR" dirty="0" smtClean="0"/>
              <a:t> ploče vrlo se polagano gibaju, a njihove granice mogu biti:</a:t>
            </a:r>
          </a:p>
          <a:p>
            <a:pPr marL="0" indent="0">
              <a:buNone/>
            </a:pPr>
            <a:r>
              <a:rPr lang="hr-HR" dirty="0" smtClean="0"/>
              <a:t>                   GRANICE                                                  GIBANJE</a:t>
            </a:r>
          </a:p>
          <a:p>
            <a:pPr marL="514350" indent="-514350">
              <a:buAutoNum type="arabicPeriod"/>
            </a:pPr>
            <a:r>
              <a:rPr lang="hr-HR" dirty="0" smtClean="0"/>
              <a:t>divergentne (konstruktivne)</a:t>
            </a:r>
          </a:p>
          <a:p>
            <a:pPr marL="514350" indent="-514350">
              <a:buAutoNum type="arabicPeriod"/>
            </a:pPr>
            <a:endParaRPr lang="hr-HR" dirty="0" smtClean="0"/>
          </a:p>
          <a:p>
            <a:pPr marL="514350" indent="-514350">
              <a:buAutoNum type="arabicPeriod"/>
            </a:pPr>
            <a:r>
              <a:rPr lang="hr-HR" dirty="0" smtClean="0"/>
              <a:t>konvergentne (destruktivne)</a:t>
            </a:r>
          </a:p>
          <a:p>
            <a:pPr marL="514350" indent="-514350">
              <a:buAutoNum type="arabicPeriod"/>
            </a:pPr>
            <a:endParaRPr lang="hr-HR" dirty="0" smtClean="0"/>
          </a:p>
          <a:p>
            <a:pPr marL="514350" indent="-514350">
              <a:buAutoNum type="arabicPeriod"/>
            </a:pPr>
            <a:r>
              <a:rPr lang="hr-HR" dirty="0" err="1" smtClean="0"/>
              <a:t>transformne</a:t>
            </a:r>
            <a:r>
              <a:rPr lang="hr-HR" dirty="0" smtClean="0"/>
              <a:t> (konzervativne)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639841" y="5992297"/>
            <a:ext cx="28905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2"/>
              </a:rPr>
              <a:t>Granice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  <a:hlinkClick r:id="rId2"/>
              </a:rPr>
              <a:t>litosfernih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2"/>
              </a:rPr>
              <a:t> ploča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  </a:t>
            </a:r>
            <a:r>
              <a:rPr lang="hr-HR" b="1" i="0" dirty="0" smtClean="0">
                <a:solidFill>
                  <a:srgbClr val="0070C0"/>
                </a:solidFill>
                <a:effectLst/>
                <a:latin typeface="Nunito"/>
              </a:rPr>
              <a:t>Pogledaj videozapis</a:t>
            </a:r>
          </a:p>
          <a:p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548" y="2743585"/>
            <a:ext cx="3426249" cy="13961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548" y="4001294"/>
            <a:ext cx="3426249" cy="12680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919" y="5131804"/>
            <a:ext cx="342624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0773" y="1162843"/>
            <a:ext cx="10515600" cy="1325563"/>
          </a:xfrm>
        </p:spPr>
        <p:txBody>
          <a:bodyPr/>
          <a:lstStyle/>
          <a:p>
            <a:r>
              <a:rPr lang="hr-HR" b="1" dirty="0" smtClean="0"/>
              <a:t>Divergentne (konstruktivne) 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068" y="3127663"/>
            <a:ext cx="4695825" cy="19240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18" y="3161001"/>
            <a:ext cx="4876800" cy="185737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7543814" y="5271849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 kontinentska-kontinentska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1661270" y="5321638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oceanska-oceanska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27541" y="1968812"/>
            <a:ext cx="5634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podmorski planinski lanac </a:t>
            </a:r>
            <a:r>
              <a:rPr lang="hr-HR" b="0" i="0" dirty="0" smtClean="0">
                <a:effectLst/>
                <a:latin typeface="Nunito"/>
              </a:rPr>
              <a:t>– </a:t>
            </a:r>
            <a:r>
              <a:rPr lang="hr-HR" b="0" i="0" dirty="0" err="1" smtClean="0">
                <a:effectLst/>
                <a:latin typeface="Nunito"/>
              </a:rPr>
              <a:t>Srednjoatlantski</a:t>
            </a:r>
            <a:r>
              <a:rPr lang="hr-HR" b="0" i="0" dirty="0" smtClean="0">
                <a:effectLst/>
                <a:latin typeface="Nunito"/>
              </a:rPr>
              <a:t> hrbat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6835927" y="1966754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tektonski jarak- </a:t>
            </a:r>
            <a:r>
              <a:rPr lang="hr-HR" i="0" dirty="0" smtClean="0">
                <a:effectLst/>
                <a:latin typeface="Nunito"/>
              </a:rPr>
              <a:t>Istočnoafrički tektonski jarak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56" y="2279273"/>
            <a:ext cx="3113535" cy="457872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552" y="2488406"/>
            <a:ext cx="6372809" cy="39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9209" y="1061316"/>
            <a:ext cx="10515600" cy="1325563"/>
          </a:xfrm>
        </p:spPr>
        <p:txBody>
          <a:bodyPr/>
          <a:lstStyle/>
          <a:p>
            <a:r>
              <a:rPr lang="hr-HR" b="1" dirty="0"/>
              <a:t>K</a:t>
            </a:r>
            <a:r>
              <a:rPr lang="hr-HR" b="1" dirty="0" smtClean="0"/>
              <a:t>onvergentne (destruktivne)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55" y="2149547"/>
            <a:ext cx="4657725" cy="18002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88" y="2149547"/>
            <a:ext cx="4791075" cy="18669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060877" y="4016447"/>
            <a:ext cx="2378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oceanska-kontinentska</a:t>
            </a:r>
            <a:endParaRPr lang="hr-HR" b="1" dirty="0"/>
          </a:p>
        </p:txBody>
      </p:sp>
      <p:sp>
        <p:nvSpPr>
          <p:cNvPr id="7" name="Pravokutnik 6"/>
          <p:cNvSpPr/>
          <p:nvPr/>
        </p:nvSpPr>
        <p:spPr>
          <a:xfrm>
            <a:off x="1557042" y="3962533"/>
            <a:ext cx="202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oceanska-oceanska</a:t>
            </a:r>
            <a:endParaRPr lang="hr-HR" b="1" dirty="0"/>
          </a:p>
        </p:txBody>
      </p:sp>
      <p:sp>
        <p:nvSpPr>
          <p:cNvPr id="8" name="Pravokutnik 7"/>
          <p:cNvSpPr/>
          <p:nvPr/>
        </p:nvSpPr>
        <p:spPr>
          <a:xfrm>
            <a:off x="180108" y="17240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dubokomorski jarak</a:t>
            </a:r>
            <a:r>
              <a:rPr lang="hr-HR" dirty="0">
                <a:latin typeface="Nunito"/>
              </a:rPr>
              <a:t> </a:t>
            </a:r>
            <a:r>
              <a:rPr lang="hr-HR" dirty="0" smtClean="0">
                <a:latin typeface="Nunito"/>
              </a:rPr>
              <a:t>i</a:t>
            </a:r>
            <a:r>
              <a:rPr lang="hr-HR" b="0" i="0" dirty="0" smtClean="0">
                <a:effectLst/>
                <a:latin typeface="Nunito"/>
              </a:rPr>
              <a:t> </a:t>
            </a:r>
            <a:r>
              <a:rPr lang="hr-HR" b="1" i="0" dirty="0" smtClean="0">
                <a:effectLst/>
                <a:latin typeface="Nunito"/>
              </a:rPr>
              <a:t>vulkanski otočni luk</a:t>
            </a:r>
          </a:p>
          <a:p>
            <a:r>
              <a:rPr lang="hr-HR" b="1" dirty="0" smtClean="0">
                <a:latin typeface="Nunito"/>
              </a:rPr>
              <a:t>-</a:t>
            </a:r>
            <a:r>
              <a:rPr lang="hr-HR" dirty="0"/>
              <a:t>Marijanski </a:t>
            </a:r>
            <a:r>
              <a:rPr lang="hr-HR" dirty="0" smtClean="0"/>
              <a:t>jarak i Havaji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677" y="4793527"/>
            <a:ext cx="4686300" cy="1571625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4662175" y="6334699"/>
            <a:ext cx="2731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kontinentska-kontinentska</a:t>
            </a:r>
            <a:endParaRPr lang="hr-HR" b="1" dirty="0"/>
          </a:p>
        </p:txBody>
      </p:sp>
      <p:sp>
        <p:nvSpPr>
          <p:cNvPr id="13" name="Pravokutnik 12"/>
          <p:cNvSpPr/>
          <p:nvPr/>
        </p:nvSpPr>
        <p:spPr>
          <a:xfrm>
            <a:off x="6598356" y="1724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dubokomorski jarak</a:t>
            </a:r>
            <a:r>
              <a:rPr lang="hr-HR" dirty="0">
                <a:latin typeface="Nunito"/>
              </a:rPr>
              <a:t> </a:t>
            </a:r>
            <a:r>
              <a:rPr lang="hr-HR" dirty="0" smtClean="0">
                <a:latin typeface="Nunito"/>
              </a:rPr>
              <a:t>i </a:t>
            </a:r>
            <a:r>
              <a:rPr lang="hr-HR" b="1" i="0" dirty="0" smtClean="0">
                <a:effectLst/>
                <a:latin typeface="Nunito"/>
              </a:rPr>
              <a:t>planinski lanac s mnogim vulkanima- </a:t>
            </a:r>
            <a:r>
              <a:rPr lang="hr-HR" dirty="0" smtClean="0"/>
              <a:t>Peruansko-čileanski jarak i Ande</a:t>
            </a:r>
            <a:endParaRPr lang="hr-HR" dirty="0"/>
          </a:p>
        </p:txBody>
      </p:sp>
      <p:sp>
        <p:nvSpPr>
          <p:cNvPr id="14" name="Pravokutnik 13"/>
          <p:cNvSpPr/>
          <p:nvPr/>
        </p:nvSpPr>
        <p:spPr>
          <a:xfrm>
            <a:off x="4606315" y="4424195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effectLst/>
                <a:latin typeface="Nunito"/>
              </a:rPr>
              <a:t>planinski lanac- </a:t>
            </a:r>
            <a:r>
              <a:rPr lang="hr-HR" i="0" dirty="0" smtClean="0">
                <a:effectLst/>
                <a:latin typeface="Nunito"/>
              </a:rPr>
              <a:t>Himalaja</a:t>
            </a:r>
            <a:endParaRPr lang="hr-HR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5" y="1157392"/>
            <a:ext cx="5719730" cy="321425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481" y="1820869"/>
            <a:ext cx="6767870" cy="250306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862" y="3949772"/>
            <a:ext cx="4857013" cy="30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7646" y="853498"/>
            <a:ext cx="10515600" cy="1325563"/>
          </a:xfrm>
        </p:spPr>
        <p:txBody>
          <a:bodyPr/>
          <a:lstStyle/>
          <a:p>
            <a:r>
              <a:rPr lang="hr-HR" b="1" smtClean="0"/>
              <a:t>Transformne</a:t>
            </a:r>
            <a:r>
              <a:rPr lang="hr-HR" b="1" smtClean="0"/>
              <a:t> (konzervativne)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997" y="2724247"/>
            <a:ext cx="4810125" cy="189547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734912" y="4716441"/>
            <a:ext cx="2731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kontinentska-kontinentska</a:t>
            </a:r>
            <a:endParaRPr lang="hr-HR" b="1" dirty="0"/>
          </a:p>
        </p:txBody>
      </p:sp>
      <p:sp>
        <p:nvSpPr>
          <p:cNvPr id="6" name="Pravokutnik 5"/>
          <p:cNvSpPr/>
          <p:nvPr/>
        </p:nvSpPr>
        <p:spPr>
          <a:xfrm>
            <a:off x="4432918" y="2258197"/>
            <a:ext cx="315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Rasjedi- </a:t>
            </a:r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San </a:t>
            </a:r>
            <a:r>
              <a:rPr lang="hr-HR" i="0" dirty="0" err="1" smtClean="0">
                <a:solidFill>
                  <a:srgbClr val="383838"/>
                </a:solidFill>
                <a:effectLst/>
                <a:latin typeface="Nunito"/>
              </a:rPr>
              <a:t>Andreas</a:t>
            </a:r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 rasjed</a:t>
            </a:r>
            <a:endParaRPr lang="hr-HR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985" y="1720343"/>
            <a:ext cx="8357755" cy="47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285</Words>
  <Application>Microsoft Office PowerPoint</Application>
  <PresentationFormat>Široki zaslon</PresentationFormat>
  <Paragraphs>73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Zemljina unutrašnjost</vt:lpstr>
      <vt:lpstr>PowerPoint prezentacija</vt:lpstr>
      <vt:lpstr>Vrste stijena na Zemlji</vt:lpstr>
      <vt:lpstr>Litosferne ploče</vt:lpstr>
      <vt:lpstr>Granice i gibanje litosfernih ploča</vt:lpstr>
      <vt:lpstr>Divergentne (konstruktivne)  </vt:lpstr>
      <vt:lpstr>Konvergentne (destruktivne) </vt:lpstr>
      <vt:lpstr>Transformne (konzervativne)</vt:lpstr>
      <vt:lpstr>Pacifički vatreni prsten (ili Tihooceanski vatreni prsten).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14</cp:revision>
  <dcterms:created xsi:type="dcterms:W3CDTF">2021-04-26T14:07:14Z</dcterms:created>
  <dcterms:modified xsi:type="dcterms:W3CDTF">2021-04-26T18:21:15Z</dcterms:modified>
</cp:coreProperties>
</file>